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2" r:id="rId5"/>
    <p:sldId id="260" r:id="rId6"/>
    <p:sldId id="283" r:id="rId7"/>
    <p:sldId id="282" r:id="rId8"/>
    <p:sldId id="284" r:id="rId9"/>
    <p:sldId id="285" r:id="rId10"/>
    <p:sldId id="287" r:id="rId11"/>
    <p:sldId id="289" r:id="rId12"/>
    <p:sldId id="291" r:id="rId13"/>
    <p:sldId id="293" r:id="rId14"/>
    <p:sldId id="294" r:id="rId15"/>
    <p:sldId id="296" r:id="rId16"/>
    <p:sldId id="333" r:id="rId17"/>
    <p:sldId id="295" r:id="rId18"/>
    <p:sldId id="298" r:id="rId19"/>
    <p:sldId id="330" r:id="rId20"/>
    <p:sldId id="300" r:id="rId21"/>
    <p:sldId id="301" r:id="rId22"/>
    <p:sldId id="275" r:id="rId23"/>
    <p:sldId id="276" r:id="rId24"/>
    <p:sldId id="277" r:id="rId25"/>
    <p:sldId id="278" r:id="rId26"/>
    <p:sldId id="279" r:id="rId27"/>
    <p:sldId id="280" r:id="rId28"/>
    <p:sldId id="31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269" r:id="rId37"/>
    <p:sldId id="272" r:id="rId38"/>
    <p:sldId id="334" r:id="rId39"/>
    <p:sldId id="274" r:id="rId40"/>
    <p:sldId id="314" r:id="rId41"/>
    <p:sldId id="315" r:id="rId42"/>
    <p:sldId id="316" r:id="rId43"/>
    <p:sldId id="317" r:id="rId44"/>
    <p:sldId id="318" r:id="rId45"/>
    <p:sldId id="319" r:id="rId46"/>
    <p:sldId id="320" r:id="rId47"/>
    <p:sldId id="321" r:id="rId48"/>
    <p:sldId id="322" r:id="rId49"/>
    <p:sldId id="323" r:id="rId50"/>
    <p:sldId id="326" r:id="rId51"/>
    <p:sldId id="327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6434-1C2C-45D7-831B-32C589DE23CD}" type="datetimeFigureOut">
              <a:rPr lang="ru-RU" smtClean="0"/>
              <a:t>09.10.2022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2C1E-6683-48DD-8999-AFAC893135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9910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6434-1C2C-45D7-831B-32C589DE23CD}" type="datetimeFigureOut">
              <a:rPr lang="ru-RU" smtClean="0"/>
              <a:t>09.10.2022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2C1E-6683-48DD-8999-AFAC893135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7013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6434-1C2C-45D7-831B-32C589DE23CD}" type="datetimeFigureOut">
              <a:rPr lang="ru-RU" smtClean="0"/>
              <a:t>09.10.2022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2C1E-6683-48DD-8999-AFAC893135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797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6434-1C2C-45D7-831B-32C589DE23CD}" type="datetimeFigureOut">
              <a:rPr lang="ru-RU" smtClean="0"/>
              <a:t>09.10.2022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2C1E-6683-48DD-8999-AFAC893135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9744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6434-1C2C-45D7-831B-32C589DE23CD}" type="datetimeFigureOut">
              <a:rPr lang="ru-RU" smtClean="0"/>
              <a:t>09.10.2022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2C1E-6683-48DD-8999-AFAC893135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7100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6434-1C2C-45D7-831B-32C589DE23CD}" type="datetimeFigureOut">
              <a:rPr lang="ru-RU" smtClean="0"/>
              <a:t>09.10.2022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2C1E-6683-48DD-8999-AFAC893135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0437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6434-1C2C-45D7-831B-32C589DE23CD}" type="datetimeFigureOut">
              <a:rPr lang="ru-RU" smtClean="0"/>
              <a:t>09.10.2022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2C1E-6683-48DD-8999-AFAC893135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1732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6434-1C2C-45D7-831B-32C589DE23CD}" type="datetimeFigureOut">
              <a:rPr lang="ru-RU" smtClean="0"/>
              <a:t>09.10.2022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2C1E-6683-48DD-8999-AFAC893135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5900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6434-1C2C-45D7-831B-32C589DE23CD}" type="datetimeFigureOut">
              <a:rPr lang="ru-RU" smtClean="0"/>
              <a:t>09.10.2022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2C1E-6683-48DD-8999-AFAC893135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7678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6434-1C2C-45D7-831B-32C589DE23CD}" type="datetimeFigureOut">
              <a:rPr lang="ru-RU" smtClean="0"/>
              <a:t>09.10.2022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2C1E-6683-48DD-8999-AFAC893135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7114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6434-1C2C-45D7-831B-32C589DE23CD}" type="datetimeFigureOut">
              <a:rPr lang="ru-RU" smtClean="0"/>
              <a:t>09.10.2022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F2C1E-6683-48DD-8999-AFAC893135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9382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E6434-1C2C-45D7-831B-32C589DE23CD}" type="datetimeFigureOut">
              <a:rPr lang="ru-RU" smtClean="0"/>
              <a:t>09.10.2022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F2C1E-6683-48DD-8999-AFAC893135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54959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Olha Novikova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1507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09" y="1355363"/>
            <a:ext cx="5782491" cy="3859813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5" y="1355363"/>
            <a:ext cx="5652135" cy="377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79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66" y="1619794"/>
            <a:ext cx="5822634" cy="388660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7874"/>
            <a:ext cx="6009030" cy="400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73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222"/>
            <a:ext cx="5794351" cy="386048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930" y="1456101"/>
            <a:ext cx="6257070" cy="417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09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0"/>
            <a:ext cx="4368946" cy="6858000"/>
          </a:xfrm>
        </p:spPr>
      </p:pic>
      <p:sp>
        <p:nvSpPr>
          <p:cNvPr id="3" name="TextBox 2"/>
          <p:cNvSpPr txBox="1"/>
          <p:nvPr/>
        </p:nvSpPr>
        <p:spPr>
          <a:xfrm>
            <a:off x="566057" y="801189"/>
            <a:ext cx="538189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2400" b="1" dirty="0" smtClean="0"/>
              <a:t>"Action"</a:t>
            </a:r>
          </a:p>
          <a:p>
            <a:pPr lvl="0"/>
            <a:endParaRPr lang="uk-UA" sz="2400" b="1" dirty="0" smtClean="0"/>
          </a:p>
          <a:p>
            <a:pPr lvl="0"/>
            <a:r>
              <a:rPr lang="uk-UA" sz="1400" dirty="0" smtClean="0"/>
              <a:t>based </a:t>
            </a:r>
            <a:r>
              <a:rPr lang="uk-UA" sz="1400" dirty="0"/>
              <a:t>on the play by C. Shepard director </a:t>
            </a:r>
            <a:r>
              <a:rPr lang="en-US" sz="1400" dirty="0"/>
              <a:t>by </a:t>
            </a:r>
            <a:r>
              <a:rPr lang="uk-UA" sz="1400" dirty="0"/>
              <a:t>V. Marguet (France</a:t>
            </a:r>
            <a:r>
              <a:rPr lang="uk-UA" sz="1400" dirty="0" smtClean="0"/>
              <a:t>),</a:t>
            </a:r>
          </a:p>
          <a:p>
            <a:pPr lvl="0"/>
            <a:r>
              <a:rPr lang="en-US" sz="1400" dirty="0" smtClean="0"/>
              <a:t>the </a:t>
            </a:r>
            <a:r>
              <a:rPr lang="en-US" sz="1400" dirty="0"/>
              <a:t>National Center for Theater Arts named after Les </a:t>
            </a:r>
            <a:r>
              <a:rPr lang="en-US" sz="1400" dirty="0" smtClean="0"/>
              <a:t>Kurbas</a:t>
            </a:r>
            <a:r>
              <a:rPr lang="uk-UA" sz="1400" dirty="0" smtClean="0"/>
              <a:t> (2007</a:t>
            </a:r>
            <a:r>
              <a:rPr lang="uk-UA" sz="1400" dirty="0"/>
              <a:t>)</a:t>
            </a:r>
            <a:endParaRPr lang="ru-RU" sz="1400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74926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42" y="513807"/>
            <a:ext cx="9583983" cy="5710548"/>
          </a:xfrm>
        </p:spPr>
      </p:pic>
    </p:spTree>
    <p:extLst>
      <p:ext uri="{BB962C8B-B14F-4D97-AF65-F5344CB8AC3E}">
        <p14:creationId xmlns:p14="http://schemas.microsoft.com/office/powerpoint/2010/main" val="1520477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112" y="1109340"/>
            <a:ext cx="7644619" cy="5391608"/>
          </a:xfrm>
        </p:spPr>
      </p:pic>
    </p:spTree>
    <p:extLst>
      <p:ext uri="{BB962C8B-B14F-4D97-AF65-F5344CB8AC3E}">
        <p14:creationId xmlns:p14="http://schemas.microsoft.com/office/powerpoint/2010/main" val="2176546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06" y="0"/>
            <a:ext cx="4755402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6496595" y="137888"/>
            <a:ext cx="49029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/>
              <a:t>"</a:t>
            </a:r>
            <a:r>
              <a:rPr lang="uk-UA" sz="2400" b="1" dirty="0" smtClean="0"/>
              <a:t>Othello"</a:t>
            </a:r>
          </a:p>
          <a:p>
            <a:r>
              <a:rPr lang="uk-UA" dirty="0" smtClean="0"/>
              <a:t>(</a:t>
            </a:r>
            <a:r>
              <a:rPr lang="en-US" dirty="0"/>
              <a:t>costume designer</a:t>
            </a:r>
            <a:r>
              <a:rPr lang="uk-UA" dirty="0" smtClean="0"/>
              <a:t>)</a:t>
            </a:r>
          </a:p>
          <a:p>
            <a:r>
              <a:rPr lang="uk-UA" sz="1400" dirty="0" smtClean="0"/>
              <a:t> </a:t>
            </a:r>
          </a:p>
          <a:p>
            <a:r>
              <a:rPr lang="uk-UA" sz="1400" dirty="0" smtClean="0"/>
              <a:t>based </a:t>
            </a:r>
            <a:r>
              <a:rPr lang="uk-UA" sz="1400" dirty="0"/>
              <a:t>on the play by L. Itselev, </a:t>
            </a:r>
            <a:endParaRPr lang="uk-UA" sz="1400" dirty="0" smtClean="0"/>
          </a:p>
          <a:p>
            <a:r>
              <a:rPr lang="uk-UA" sz="1400" dirty="0" smtClean="0"/>
              <a:t>directed </a:t>
            </a:r>
            <a:r>
              <a:rPr lang="uk-UA" sz="1400" dirty="0"/>
              <a:t>by A. Kantsedailo,</a:t>
            </a:r>
            <a:r>
              <a:rPr lang="uk-UA" sz="1400" b="1" dirty="0"/>
              <a:t>      </a:t>
            </a:r>
            <a:endParaRPr lang="uk-UA" sz="1400" b="1" dirty="0" smtClean="0"/>
          </a:p>
          <a:p>
            <a:r>
              <a:rPr lang="uk-UA" sz="1400" dirty="0" smtClean="0"/>
              <a:t>Dnipro </a:t>
            </a:r>
            <a:r>
              <a:rPr lang="uk-UA" sz="1400" dirty="0"/>
              <a:t>National Academic Ukrainian Music and Drama Theater named after T. G. Shevchenko (2010)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835640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899" y="-9267"/>
            <a:ext cx="4090161" cy="6867267"/>
          </a:xfrm>
        </p:spPr>
      </p:pic>
    </p:spTree>
    <p:extLst>
      <p:ext uri="{BB962C8B-B14F-4D97-AF65-F5344CB8AC3E}">
        <p14:creationId xmlns:p14="http://schemas.microsoft.com/office/powerpoint/2010/main" val="1842103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548"/>
            <a:ext cx="4002277" cy="565504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249" y="628094"/>
            <a:ext cx="3903179" cy="56643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608" y="632548"/>
            <a:ext cx="3997392" cy="565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66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2606"/>
            <a:ext cx="4010668" cy="567455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338" y="532606"/>
            <a:ext cx="3894304" cy="56745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731" y="532606"/>
            <a:ext cx="3995269" cy="567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09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5394"/>
            <a:ext cx="8516891" cy="5547360"/>
          </a:xfrm>
        </p:spPr>
      </p:pic>
      <p:sp>
        <p:nvSpPr>
          <p:cNvPr id="3" name="Прямоугольник 2"/>
          <p:cNvSpPr/>
          <p:nvPr/>
        </p:nvSpPr>
        <p:spPr>
          <a:xfrm>
            <a:off x="8882745" y="611351"/>
            <a:ext cx="283899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/>
              <a:t>"Waiting </a:t>
            </a:r>
            <a:r>
              <a:rPr lang="uk-UA" sz="2400" b="1" dirty="0"/>
              <a:t>for </a:t>
            </a:r>
            <a:r>
              <a:rPr lang="uk-UA" sz="2400" b="1" dirty="0" smtClean="0"/>
              <a:t>Godot"</a:t>
            </a:r>
          </a:p>
          <a:p>
            <a:r>
              <a:rPr lang="uk-UA" sz="2400" b="1" dirty="0" smtClean="0"/>
              <a:t> </a:t>
            </a:r>
            <a:endParaRPr lang="uk-UA" sz="2400" b="1" dirty="0"/>
          </a:p>
          <a:p>
            <a:r>
              <a:rPr lang="uk-UA" sz="1400" dirty="0"/>
              <a:t>based on the play</a:t>
            </a:r>
            <a:r>
              <a:rPr lang="en-US" sz="1400" dirty="0"/>
              <a:t> by</a:t>
            </a:r>
            <a:r>
              <a:rPr lang="uk-UA" sz="1400" dirty="0"/>
              <a:t> S. </a:t>
            </a:r>
            <a:r>
              <a:rPr lang="uk-UA" sz="1400" dirty="0" smtClean="0"/>
              <a:t>Becket, directed </a:t>
            </a:r>
            <a:r>
              <a:rPr lang="uk-UA" sz="1400" dirty="0"/>
              <a:t>by A. Zamanska, </a:t>
            </a:r>
            <a:br>
              <a:rPr lang="uk-UA" sz="1400" dirty="0"/>
            </a:br>
            <a:r>
              <a:rPr lang="en-US" sz="1400" dirty="0"/>
              <a:t>Kyiv Experimental Theater Studio National University of </a:t>
            </a:r>
            <a:r>
              <a:rPr lang="en-US" sz="1400" dirty="0" smtClean="0"/>
              <a:t>Kyiv</a:t>
            </a:r>
            <a:r>
              <a:rPr lang="uk-UA" sz="1400" dirty="0" smtClean="0"/>
              <a:t> </a:t>
            </a:r>
            <a:r>
              <a:rPr lang="en-US" sz="1400" dirty="0" smtClean="0"/>
              <a:t>Mohyla </a:t>
            </a:r>
            <a:r>
              <a:rPr lang="uk-UA" sz="1400" dirty="0"/>
              <a:t>Academy</a:t>
            </a:r>
            <a:r>
              <a:rPr lang="en-US" sz="1400" dirty="0"/>
              <a:t> (1996)</a:t>
            </a:r>
            <a:endParaRPr lang="ru-RU" sz="1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0041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27" y="907460"/>
            <a:ext cx="7806328" cy="5854746"/>
          </a:xfrm>
        </p:spPr>
      </p:pic>
      <p:sp>
        <p:nvSpPr>
          <p:cNvPr id="2" name="Прямоугольник 1"/>
          <p:cNvSpPr/>
          <p:nvPr/>
        </p:nvSpPr>
        <p:spPr>
          <a:xfrm>
            <a:off x="8151223" y="367418"/>
            <a:ext cx="3683725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Segoe UI Historic" panose="020B0502040204020203" pitchFamily="34" charset="0"/>
              </a:rPr>
              <a:t>"Wild Honey in the Year </a:t>
            </a:r>
            <a:endParaRPr lang="en-US" sz="2400" b="1" dirty="0" smtClean="0">
              <a:latin typeface="Segoe UI Historic" panose="020B0502040204020203" pitchFamily="34" charset="0"/>
            </a:endParaRPr>
          </a:p>
          <a:p>
            <a:r>
              <a:rPr lang="en-US" sz="2400" b="1" dirty="0" smtClean="0">
                <a:latin typeface="Segoe UI Historic" panose="020B0502040204020203" pitchFamily="34" charset="0"/>
              </a:rPr>
              <a:t>of </a:t>
            </a:r>
            <a:r>
              <a:rPr lang="en-US" sz="2400" b="1" dirty="0">
                <a:latin typeface="Segoe UI Historic" panose="020B0502040204020203" pitchFamily="34" charset="0"/>
              </a:rPr>
              <a:t>the Black Rooster" </a:t>
            </a:r>
            <a:endParaRPr lang="en-US" sz="2400" b="1" dirty="0" smtClean="0">
              <a:latin typeface="Segoe UI Historic" panose="020B0502040204020203" pitchFamily="34" charset="0"/>
            </a:endParaRPr>
          </a:p>
          <a:p>
            <a:endParaRPr lang="en-US" dirty="0" smtClean="0">
              <a:latin typeface="Segoe UI Historic" panose="020B0502040204020203" pitchFamily="34" charset="0"/>
            </a:endParaRPr>
          </a:p>
          <a:p>
            <a:r>
              <a:rPr lang="en-US" sz="1400" dirty="0" smtClean="0">
                <a:latin typeface="Segoe UI Historic" panose="020B0502040204020203" pitchFamily="34" charset="0"/>
              </a:rPr>
              <a:t>based on the play by O. Mykolaichuk, </a:t>
            </a:r>
          </a:p>
          <a:p>
            <a:r>
              <a:rPr lang="en-US" sz="1400" dirty="0" smtClean="0">
                <a:latin typeface="Segoe UI Historic" panose="020B0502040204020203" pitchFamily="34" charset="0"/>
              </a:rPr>
              <a:t>director by O. Shaparenko</a:t>
            </a:r>
            <a:r>
              <a:rPr lang="uk-UA" sz="1400" dirty="0" smtClean="0">
                <a:latin typeface="Segoe UI Historic" panose="020B0502040204020203" pitchFamily="34" charset="0"/>
              </a:rPr>
              <a:t>,</a:t>
            </a:r>
            <a:r>
              <a:rPr lang="en-US" sz="1400" dirty="0" smtClean="0"/>
              <a:t> </a:t>
            </a:r>
            <a:r>
              <a:rPr lang="en-US" sz="1400" dirty="0"/>
              <a:t>the National Center for Theater Arts named after Les </a:t>
            </a:r>
            <a:r>
              <a:rPr lang="en-US" sz="1400" dirty="0" smtClean="0"/>
              <a:t>Kurbas </a:t>
            </a:r>
            <a:r>
              <a:rPr lang="en-US" sz="1400" dirty="0" smtClean="0">
                <a:latin typeface="Segoe UI Historic" panose="020B0502040204020203" pitchFamily="34" charset="0"/>
              </a:rPr>
              <a:t>(2010)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1268075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510" y="1210491"/>
            <a:ext cx="7059386" cy="5647509"/>
          </a:xfrm>
        </p:spPr>
      </p:pic>
    </p:spTree>
    <p:extLst>
      <p:ext uri="{BB962C8B-B14F-4D97-AF65-F5344CB8AC3E}">
        <p14:creationId xmlns:p14="http://schemas.microsoft.com/office/powerpoint/2010/main" val="3579386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606" y="-1"/>
            <a:ext cx="4795019" cy="6714309"/>
          </a:xfrm>
        </p:spPr>
      </p:pic>
      <p:sp>
        <p:nvSpPr>
          <p:cNvPr id="3" name="Прямоугольник 2"/>
          <p:cNvSpPr/>
          <p:nvPr/>
        </p:nvSpPr>
        <p:spPr>
          <a:xfrm>
            <a:off x="957943" y="633437"/>
            <a:ext cx="374468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b="1" dirty="0"/>
              <a:t>"The Abyss Calls the Abyss</a:t>
            </a:r>
            <a:r>
              <a:rPr lang="uk-UA" dirty="0"/>
              <a:t>" </a:t>
            </a:r>
            <a:endParaRPr lang="uk-UA" dirty="0" smtClean="0"/>
          </a:p>
          <a:p>
            <a:pPr lvl="0"/>
            <a:endParaRPr lang="uk-UA" sz="1400" dirty="0"/>
          </a:p>
          <a:p>
            <a:pPr lvl="0"/>
            <a:r>
              <a:rPr lang="uk-UA" sz="1400" dirty="0" smtClean="0"/>
              <a:t>based </a:t>
            </a:r>
            <a:r>
              <a:rPr lang="uk-UA" sz="1400" dirty="0"/>
              <a:t>on the play by O. Tanyuk</a:t>
            </a:r>
          </a:p>
          <a:p>
            <a:pPr lvl="0"/>
            <a:r>
              <a:rPr lang="uk-UA" sz="1400" dirty="0"/>
              <a:t>director</a:t>
            </a:r>
            <a:r>
              <a:rPr lang="en-US" sz="1400" dirty="0"/>
              <a:t> by</a:t>
            </a:r>
            <a:r>
              <a:rPr lang="uk-UA" sz="1400" dirty="0"/>
              <a:t> S. Suknenko, </a:t>
            </a:r>
            <a:endParaRPr lang="uk-UA" sz="1400" dirty="0" smtClean="0"/>
          </a:p>
          <a:p>
            <a:pPr lvl="0"/>
            <a:r>
              <a:rPr lang="en-US" sz="1400" dirty="0"/>
              <a:t>the National Center for Theater Arts named after Les </a:t>
            </a:r>
            <a:r>
              <a:rPr lang="en-US" sz="1400" dirty="0" smtClean="0"/>
              <a:t>Kurbas</a:t>
            </a:r>
            <a:r>
              <a:rPr lang="uk-UA" sz="1400" dirty="0"/>
              <a:t> (2015)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23277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58" y="1"/>
            <a:ext cx="10283723" cy="6858000"/>
          </a:xfrm>
        </p:spPr>
      </p:pic>
    </p:spTree>
    <p:extLst>
      <p:ext uri="{BB962C8B-B14F-4D97-AF65-F5344CB8AC3E}">
        <p14:creationId xmlns:p14="http://schemas.microsoft.com/office/powerpoint/2010/main" val="683896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27" y="0"/>
            <a:ext cx="10283442" cy="6857813"/>
          </a:xfrm>
        </p:spPr>
      </p:pic>
    </p:spTree>
    <p:extLst>
      <p:ext uri="{BB962C8B-B14F-4D97-AF65-F5344CB8AC3E}">
        <p14:creationId xmlns:p14="http://schemas.microsoft.com/office/powerpoint/2010/main" val="4203421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89" y="0"/>
            <a:ext cx="10291864" cy="6863429"/>
          </a:xfrm>
        </p:spPr>
      </p:pic>
    </p:spTree>
    <p:extLst>
      <p:ext uri="{BB962C8B-B14F-4D97-AF65-F5344CB8AC3E}">
        <p14:creationId xmlns:p14="http://schemas.microsoft.com/office/powerpoint/2010/main" val="4176760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87" y="0"/>
            <a:ext cx="10283723" cy="6858000"/>
          </a:xfrm>
        </p:spPr>
      </p:pic>
    </p:spTree>
    <p:extLst>
      <p:ext uri="{BB962C8B-B14F-4D97-AF65-F5344CB8AC3E}">
        <p14:creationId xmlns:p14="http://schemas.microsoft.com/office/powerpoint/2010/main" val="2329635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86" y="0"/>
            <a:ext cx="10279349" cy="6855083"/>
          </a:xfrm>
        </p:spPr>
      </p:pic>
    </p:spTree>
    <p:extLst>
      <p:ext uri="{BB962C8B-B14F-4D97-AF65-F5344CB8AC3E}">
        <p14:creationId xmlns:p14="http://schemas.microsoft.com/office/powerpoint/2010/main" val="817886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545" y="51958"/>
            <a:ext cx="4863829" cy="6806042"/>
          </a:xfrm>
        </p:spPr>
      </p:pic>
      <p:sp>
        <p:nvSpPr>
          <p:cNvPr id="3" name="Прямоугольник 2"/>
          <p:cNvSpPr/>
          <p:nvPr/>
        </p:nvSpPr>
        <p:spPr>
          <a:xfrm>
            <a:off x="411804" y="387193"/>
            <a:ext cx="6096000" cy="190821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uk-UA" sz="2400" b="1" dirty="0"/>
              <a:t>"Lakshmi's Dream, who saw Vishnu in his dream, or a meditation on the theme of the play of the Gods" </a:t>
            </a:r>
            <a:endParaRPr lang="uk-UA" sz="2400" b="1" dirty="0" smtClean="0"/>
          </a:p>
          <a:p>
            <a:pPr lvl="0"/>
            <a:endParaRPr lang="uk-UA" dirty="0"/>
          </a:p>
          <a:p>
            <a:pPr lvl="0"/>
            <a:r>
              <a:rPr lang="uk-UA" sz="1400" dirty="0" smtClean="0"/>
              <a:t>based </a:t>
            </a:r>
            <a:r>
              <a:rPr lang="uk-UA" sz="1400" dirty="0"/>
              <a:t>on the play by O. Tanyuk, director</a:t>
            </a:r>
            <a:r>
              <a:rPr lang="en-US" sz="1400" dirty="0"/>
              <a:t> by M.Grynyshyn</a:t>
            </a:r>
            <a:r>
              <a:rPr lang="uk-UA" sz="1400" dirty="0"/>
              <a:t>, </a:t>
            </a:r>
            <a:r>
              <a:rPr lang="en-US" sz="1400" dirty="0"/>
              <a:t>the National Center for Theater Arts named after Les </a:t>
            </a:r>
            <a:r>
              <a:rPr lang="en-US" sz="1400" dirty="0" smtClean="0"/>
              <a:t>Kurbas</a:t>
            </a:r>
            <a:r>
              <a:rPr lang="uk-UA" sz="1400" dirty="0" smtClean="0"/>
              <a:t> (2019-2020</a:t>
            </a:r>
            <a:r>
              <a:rPr lang="uk-UA" sz="1400" dirty="0"/>
              <a:t>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49962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55" y="172953"/>
            <a:ext cx="10027571" cy="6685047"/>
          </a:xfrm>
        </p:spPr>
      </p:pic>
    </p:spTree>
    <p:extLst>
      <p:ext uri="{BB962C8B-B14F-4D97-AF65-F5344CB8AC3E}">
        <p14:creationId xmlns:p14="http://schemas.microsoft.com/office/powerpoint/2010/main" val="3158761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04" y="0"/>
            <a:ext cx="10635008" cy="6866801"/>
          </a:xfrm>
        </p:spPr>
      </p:pic>
    </p:spTree>
    <p:extLst>
      <p:ext uri="{BB962C8B-B14F-4D97-AF65-F5344CB8AC3E}">
        <p14:creationId xmlns:p14="http://schemas.microsoft.com/office/powerpoint/2010/main" val="3693647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55" y="145913"/>
            <a:ext cx="9915901" cy="6614809"/>
          </a:xfrm>
        </p:spPr>
      </p:pic>
    </p:spTree>
    <p:extLst>
      <p:ext uri="{BB962C8B-B14F-4D97-AF65-F5344CB8AC3E}">
        <p14:creationId xmlns:p14="http://schemas.microsoft.com/office/powerpoint/2010/main" val="5455553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62" y="184825"/>
            <a:ext cx="9828154" cy="6552102"/>
          </a:xfrm>
        </p:spPr>
      </p:pic>
    </p:spTree>
    <p:extLst>
      <p:ext uri="{BB962C8B-B14F-4D97-AF65-F5344CB8AC3E}">
        <p14:creationId xmlns:p14="http://schemas.microsoft.com/office/powerpoint/2010/main" val="1819231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37" y="466927"/>
            <a:ext cx="9427678" cy="6287121"/>
          </a:xfrm>
        </p:spPr>
      </p:pic>
    </p:spTree>
    <p:extLst>
      <p:ext uri="{BB962C8B-B14F-4D97-AF65-F5344CB8AC3E}">
        <p14:creationId xmlns:p14="http://schemas.microsoft.com/office/powerpoint/2010/main" val="13674066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686" y="214008"/>
            <a:ext cx="8535819" cy="5688736"/>
          </a:xfrm>
        </p:spPr>
      </p:pic>
    </p:spTree>
    <p:extLst>
      <p:ext uri="{BB962C8B-B14F-4D97-AF65-F5344CB8AC3E}">
        <p14:creationId xmlns:p14="http://schemas.microsoft.com/office/powerpoint/2010/main" val="5906430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797" y="768485"/>
            <a:ext cx="8183067" cy="5457116"/>
          </a:xfrm>
        </p:spPr>
      </p:pic>
    </p:spTree>
    <p:extLst>
      <p:ext uri="{BB962C8B-B14F-4D97-AF65-F5344CB8AC3E}">
        <p14:creationId xmlns:p14="http://schemas.microsoft.com/office/powerpoint/2010/main" val="30358955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17" y="165370"/>
            <a:ext cx="9678753" cy="6456610"/>
          </a:xfrm>
        </p:spPr>
      </p:pic>
    </p:spTree>
    <p:extLst>
      <p:ext uri="{BB962C8B-B14F-4D97-AF65-F5344CB8AC3E}">
        <p14:creationId xmlns:p14="http://schemas.microsoft.com/office/powerpoint/2010/main" val="53189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643" y="246189"/>
            <a:ext cx="3025302" cy="811922"/>
          </a:xfrm>
        </p:spPr>
        <p:txBody>
          <a:bodyPr>
            <a:normAutofit/>
          </a:bodyPr>
          <a:lstStyle/>
          <a:p>
            <a:pPr marL="0" indent="0"/>
            <a:r>
              <a:rPr lang="en-US" sz="1400" dirty="0"/>
              <a:t>Designing the collection </a:t>
            </a:r>
            <a:r>
              <a:rPr lang="uk-UA" sz="1400" dirty="0" smtClean="0"/>
              <a:t/>
            </a:r>
            <a:br>
              <a:rPr lang="uk-UA" sz="1400" dirty="0" smtClean="0"/>
            </a:br>
            <a:r>
              <a:rPr lang="en-US" sz="1400" dirty="0" smtClean="0"/>
              <a:t>"</a:t>
            </a:r>
            <a:r>
              <a:rPr lang="en-US" sz="1400" dirty="0"/>
              <a:t>Newest French </a:t>
            </a:r>
            <a:r>
              <a:rPr lang="en-US" sz="1400" dirty="0" smtClean="0"/>
              <a:t>Play"</a:t>
            </a:r>
            <a:r>
              <a:rPr lang="uk-UA" sz="1400" dirty="0" smtClean="0"/>
              <a:t> </a:t>
            </a:r>
            <a:br>
              <a:rPr lang="uk-UA" sz="1400" dirty="0" smtClean="0"/>
            </a:br>
            <a:r>
              <a:rPr lang="ru-RU" sz="1400" dirty="0" smtClean="0"/>
              <a:t>(</a:t>
            </a:r>
            <a:r>
              <a:rPr lang="ru-RU" sz="1400" dirty="0"/>
              <a:t>2003)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3" y="1475428"/>
            <a:ext cx="3336588" cy="510732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240" y="1473912"/>
            <a:ext cx="3649169" cy="51088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702" y="1473912"/>
            <a:ext cx="3834067" cy="51073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49240" y="246189"/>
            <a:ext cx="3367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first anthology of the modern  biographical </a:t>
            </a:r>
            <a:r>
              <a:rPr lang="en-US" sz="1400" dirty="0" smtClean="0"/>
              <a:t>drama</a:t>
            </a:r>
            <a:endParaRPr lang="uk-UA" sz="1400" dirty="0" smtClean="0"/>
          </a:p>
          <a:p>
            <a:r>
              <a:rPr lang="en-US" sz="1400" dirty="0" smtClean="0"/>
              <a:t> </a:t>
            </a:r>
            <a:r>
              <a:rPr lang="en-US" sz="1400" dirty="0"/>
              <a:t>"The Secret of Being" </a:t>
            </a:r>
            <a:endParaRPr lang="uk-UA" sz="1400" dirty="0" smtClean="0"/>
          </a:p>
          <a:p>
            <a:r>
              <a:rPr lang="en-US" sz="1400" dirty="0" smtClean="0"/>
              <a:t>(</a:t>
            </a:r>
            <a:r>
              <a:rPr lang="en-US" sz="1400" dirty="0"/>
              <a:t>2015)</a:t>
            </a:r>
            <a:endParaRPr lang="uk-UA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103702" y="246189"/>
            <a:ext cx="36686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Designing the </a:t>
            </a:r>
            <a:r>
              <a:rPr lang="uk-UA" sz="1400" dirty="0"/>
              <a:t>с</a:t>
            </a:r>
            <a:r>
              <a:rPr lang="en-US" sz="1400" dirty="0"/>
              <a:t>ollections of </a:t>
            </a:r>
            <a:r>
              <a:rPr lang="en-US" sz="1400" dirty="0" smtClean="0"/>
              <a:t>plays</a:t>
            </a:r>
            <a:endParaRPr lang="uk-UA" sz="1400" dirty="0" smtClean="0"/>
          </a:p>
          <a:p>
            <a:r>
              <a:rPr lang="en-US" sz="1400" dirty="0" smtClean="0"/>
              <a:t> </a:t>
            </a:r>
            <a:r>
              <a:rPr lang="en-US" sz="1400" dirty="0"/>
              <a:t>by </a:t>
            </a:r>
            <a:r>
              <a:rPr lang="en-US" sz="1400" dirty="0" smtClean="0"/>
              <a:t>Y</a:t>
            </a:r>
            <a:r>
              <a:rPr lang="en-US" sz="1400" dirty="0"/>
              <a:t>.</a:t>
            </a:r>
            <a:r>
              <a:rPr lang="uk-UA" sz="1400" dirty="0"/>
              <a:t> </a:t>
            </a:r>
            <a:r>
              <a:rPr lang="en-US" sz="1400" dirty="0"/>
              <a:t>Vereshchak  "Centrifuge" </a:t>
            </a:r>
            <a:endParaRPr lang="uk-UA" sz="1400" dirty="0" smtClean="0"/>
          </a:p>
          <a:p>
            <a:r>
              <a:rPr lang="en-US" sz="1400" dirty="0" smtClean="0"/>
              <a:t>(</a:t>
            </a:r>
            <a:r>
              <a:rPr lang="en-US" sz="1400" dirty="0"/>
              <a:t>2018)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20156345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901" y="1174131"/>
            <a:ext cx="3891065" cy="532729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132" y="1174131"/>
            <a:ext cx="3814539" cy="53324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2188723" y="505838"/>
            <a:ext cx="3813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Designing the </a:t>
            </a:r>
            <a:r>
              <a:rPr lang="uk-UA" dirty="0"/>
              <a:t>с</a:t>
            </a:r>
            <a:r>
              <a:rPr lang="en-US" dirty="0"/>
              <a:t>ollections "Agiotage"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6234132" y="505838"/>
            <a:ext cx="3463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Designing the </a:t>
            </a:r>
            <a:r>
              <a:rPr lang="uk-UA" dirty="0"/>
              <a:t>с</a:t>
            </a:r>
            <a:r>
              <a:rPr lang="en-US" dirty="0"/>
              <a:t>ollections </a:t>
            </a:r>
            <a:endParaRPr lang="uk-UA" dirty="0" smtClean="0"/>
          </a:p>
          <a:p>
            <a:r>
              <a:rPr lang="en-US" dirty="0" smtClean="0"/>
              <a:t>"</a:t>
            </a:r>
            <a:r>
              <a:rPr lang="en-US" dirty="0"/>
              <a:t>Rain in the square aquariums"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959643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027" y="1034264"/>
            <a:ext cx="3897973" cy="524633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42" y="1034264"/>
            <a:ext cx="3904333" cy="52548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264"/>
            <a:ext cx="3900791" cy="52548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63291" y="400594"/>
            <a:ext cx="3953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Illyustraions</a:t>
            </a:r>
            <a:r>
              <a:rPr lang="en-US" sz="1400" dirty="0"/>
              <a:t> Voltaire "Maid of Orleans"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3471511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2748" y="365126"/>
            <a:ext cx="7055455" cy="792466"/>
          </a:xfrm>
        </p:spPr>
        <p:txBody>
          <a:bodyPr>
            <a:normAutofit/>
          </a:bodyPr>
          <a:lstStyle/>
          <a:p>
            <a:r>
              <a:rPr lang="en-US" sz="1800" dirty="0" smtClean="0"/>
              <a:t>From "The Ukrainian Vertep" series, 1991, plywood, tempera 33х54 cm</a:t>
            </a:r>
            <a:endParaRPr lang="ru-RU" sz="1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379" y="1157592"/>
            <a:ext cx="8423302" cy="5322389"/>
          </a:xfrm>
        </p:spPr>
      </p:pic>
    </p:spTree>
    <p:extLst>
      <p:ext uri="{BB962C8B-B14F-4D97-AF65-F5344CB8AC3E}">
        <p14:creationId xmlns:p14="http://schemas.microsoft.com/office/powerpoint/2010/main" val="3442135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404" y="0"/>
            <a:ext cx="4619196" cy="6852042"/>
          </a:xfrm>
        </p:spPr>
      </p:pic>
    </p:spTree>
    <p:extLst>
      <p:ext uri="{BB962C8B-B14F-4D97-AF65-F5344CB8AC3E}">
        <p14:creationId xmlns:p14="http://schemas.microsoft.com/office/powerpoint/2010/main" val="37333565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1098" y="365125"/>
            <a:ext cx="7723763" cy="831377"/>
          </a:xfrm>
        </p:spPr>
        <p:txBody>
          <a:bodyPr>
            <a:normAutofit/>
          </a:bodyPr>
          <a:lstStyle/>
          <a:p>
            <a:r>
              <a:rPr lang="en-US" sz="1800" dirty="0" smtClean="0"/>
              <a:t>Myron Retold the Red Mare's Dream, 1991, watercolor on paper, 40х47 cm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468" y="1035230"/>
            <a:ext cx="6731540" cy="5489037"/>
          </a:xfrm>
        </p:spPr>
      </p:pic>
    </p:spTree>
    <p:extLst>
      <p:ext uri="{BB962C8B-B14F-4D97-AF65-F5344CB8AC3E}">
        <p14:creationId xmlns:p14="http://schemas.microsoft.com/office/powerpoint/2010/main" val="32152424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2766" y="365126"/>
            <a:ext cx="10381034" cy="63682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The Holidays Begin (inspired by Thomas Mann's "Death in Venice"), 1992, tempera on plywood, 39х60 cm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133" y="1001949"/>
            <a:ext cx="8105734" cy="5422777"/>
          </a:xfrm>
        </p:spPr>
      </p:pic>
    </p:spTree>
    <p:extLst>
      <p:ext uri="{BB962C8B-B14F-4D97-AF65-F5344CB8AC3E}">
        <p14:creationId xmlns:p14="http://schemas.microsoft.com/office/powerpoint/2010/main" val="33694837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6547" y="687977"/>
            <a:ext cx="8969829" cy="252548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Traveler (inspired by Lina Kostenko's </a:t>
            </a:r>
            <a:r>
              <a:rPr lang="en-US" sz="2000" dirty="0" smtClean="0"/>
              <a:t>"</a:t>
            </a:r>
            <a:r>
              <a:rPr lang="en-US" sz="2000" dirty="0" smtClean="0"/>
              <a:t>Snow in Florence"), 1992, oil on plywood, 27х36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394" y="879809"/>
            <a:ext cx="4389119" cy="5848432"/>
          </a:xfrm>
        </p:spPr>
      </p:pic>
    </p:spTree>
    <p:extLst>
      <p:ext uri="{BB962C8B-B14F-4D97-AF65-F5344CB8AC3E}">
        <p14:creationId xmlns:p14="http://schemas.microsoft.com/office/powerpoint/2010/main" val="15944994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6079" y="190953"/>
            <a:ext cx="6209211" cy="584109"/>
          </a:xfrm>
        </p:spPr>
        <p:txBody>
          <a:bodyPr>
            <a:normAutofit/>
          </a:bodyPr>
          <a:lstStyle/>
          <a:p>
            <a:r>
              <a:rPr lang="en-US" sz="1800" dirty="0" smtClean="0"/>
              <a:t>Greek Motifs, 1991, watercolor and gouache on paper, 41х59 cm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825" y="809891"/>
            <a:ext cx="7445720" cy="5773330"/>
          </a:xfrm>
        </p:spPr>
      </p:pic>
    </p:spTree>
    <p:extLst>
      <p:ext uri="{BB962C8B-B14F-4D97-AF65-F5344CB8AC3E}">
        <p14:creationId xmlns:p14="http://schemas.microsoft.com/office/powerpoint/2010/main" val="40232915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2732" y="248394"/>
            <a:ext cx="7509753" cy="461726"/>
          </a:xfrm>
        </p:spPr>
        <p:txBody>
          <a:bodyPr>
            <a:normAutofit/>
          </a:bodyPr>
          <a:lstStyle/>
          <a:p>
            <a:r>
              <a:rPr lang="en-US" sz="1800" dirty="0" smtClean="0"/>
              <a:t>Maxwell Anderson's Motifs, 1993, watercolor and gouache on paper, 24х39 cm</a:t>
            </a:r>
            <a:endParaRPr lang="ru-RU" sz="1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16" y="1011677"/>
            <a:ext cx="8414783" cy="5443638"/>
          </a:xfrm>
        </p:spPr>
      </p:pic>
    </p:spTree>
    <p:extLst>
      <p:ext uri="{BB962C8B-B14F-4D97-AF65-F5344CB8AC3E}">
        <p14:creationId xmlns:p14="http://schemas.microsoft.com/office/powerpoint/2010/main" val="6002422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7906" y="365126"/>
            <a:ext cx="7587575" cy="52982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Set design for Hoffmann's play "The Golden Pot", 2005, oil on canvas, 50х60 cm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58" y="894946"/>
            <a:ext cx="6937806" cy="5697164"/>
          </a:xfrm>
        </p:spPr>
      </p:pic>
    </p:spTree>
    <p:extLst>
      <p:ext uri="{BB962C8B-B14F-4D97-AF65-F5344CB8AC3E}">
        <p14:creationId xmlns:p14="http://schemas.microsoft.com/office/powerpoint/2010/main" val="30800744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8728" y="365126"/>
            <a:ext cx="7974225" cy="40336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The Grandma Is Hard to Please, 2014, watercolor on paper, 37х24 cm, 37х24 cm</a:t>
            </a:r>
            <a:endParaRPr lang="ru-RU" sz="1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29" y="885216"/>
            <a:ext cx="7429476" cy="5600189"/>
          </a:xfrm>
        </p:spPr>
      </p:pic>
    </p:spTree>
    <p:extLst>
      <p:ext uri="{BB962C8B-B14F-4D97-AF65-F5344CB8AC3E}">
        <p14:creationId xmlns:p14="http://schemas.microsoft.com/office/powerpoint/2010/main" val="16393444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2774" y="365126"/>
            <a:ext cx="5165388" cy="461726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The Dreamy Harlequin, 2015, oil on canvas, 50х50 cm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168" y="914399"/>
            <a:ext cx="5578599" cy="5637833"/>
          </a:xfrm>
        </p:spPr>
      </p:pic>
    </p:spTree>
    <p:extLst>
      <p:ext uri="{BB962C8B-B14F-4D97-AF65-F5344CB8AC3E}">
        <p14:creationId xmlns:p14="http://schemas.microsoft.com/office/powerpoint/2010/main" val="24742472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2459" y="2389829"/>
            <a:ext cx="7354111" cy="849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Tbilisi Biennale of Stage Design, 2022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3660254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09" y="0"/>
            <a:ext cx="5126705" cy="683778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468" y="11989"/>
            <a:ext cx="4992883" cy="684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93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0" y="1"/>
            <a:ext cx="10093649" cy="6858000"/>
          </a:xfrm>
        </p:spPr>
      </p:pic>
    </p:spTree>
    <p:extLst>
      <p:ext uri="{BB962C8B-B14F-4D97-AF65-F5344CB8AC3E}">
        <p14:creationId xmlns:p14="http://schemas.microsoft.com/office/powerpoint/2010/main" val="17128370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609" y="0"/>
            <a:ext cx="4718146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833" y="0"/>
            <a:ext cx="4482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010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31524" y="1825625"/>
            <a:ext cx="8239328" cy="94675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4400" dirty="0" smtClean="0"/>
              <a:t>                  </a:t>
            </a:r>
            <a:r>
              <a:rPr lang="en-US" sz="3200" dirty="0" smtClean="0"/>
              <a:t>Thank you for attention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12835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47" y="0"/>
            <a:ext cx="4847104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6026332" y="346893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/>
            <a:r>
              <a:rPr lang="uk-UA" sz="2400" b="1" dirty="0" smtClean="0"/>
              <a:t>"Cola Icy" </a:t>
            </a:r>
            <a:endParaRPr lang="uk-UA" sz="2400" b="1" dirty="0"/>
          </a:p>
          <a:p>
            <a:pPr lvl="0" fontAlgn="base"/>
            <a:r>
              <a:rPr lang="uk-UA" sz="1400" dirty="0"/>
              <a:t>based on the play by L. Chupis, directed by O. Shaparenko, </a:t>
            </a:r>
          </a:p>
          <a:p>
            <a:pPr lvl="0" fontAlgn="base"/>
            <a:r>
              <a:rPr lang="uk-UA" sz="1400" dirty="0"/>
              <a:t>Kyiv National Academic, </a:t>
            </a:r>
            <a:r>
              <a:rPr lang="en-US" sz="1400" dirty="0"/>
              <a:t>the National Center for Theater Arts named after Les Kurbas </a:t>
            </a:r>
            <a:r>
              <a:rPr lang="uk-UA" sz="1400" dirty="0" smtClean="0"/>
              <a:t>(</a:t>
            </a:r>
            <a:r>
              <a:rPr lang="uk-UA" sz="1400" dirty="0"/>
              <a:t>2007)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134224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3441"/>
            <a:ext cx="3576927" cy="506087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623" y="853441"/>
            <a:ext cx="3572378" cy="50608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840" y="0"/>
            <a:ext cx="4846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60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889" y="1053737"/>
            <a:ext cx="7715786" cy="5140643"/>
          </a:xfrm>
        </p:spPr>
      </p:pic>
    </p:spTree>
    <p:extLst>
      <p:ext uri="{BB962C8B-B14F-4D97-AF65-F5344CB8AC3E}">
        <p14:creationId xmlns:p14="http://schemas.microsoft.com/office/powerpoint/2010/main" val="3968233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40" y="0"/>
            <a:ext cx="10279750" cy="6858000"/>
          </a:xfrm>
        </p:spPr>
      </p:pic>
    </p:spTree>
    <p:extLst>
      <p:ext uri="{BB962C8B-B14F-4D97-AF65-F5344CB8AC3E}">
        <p14:creationId xmlns:p14="http://schemas.microsoft.com/office/powerpoint/2010/main" val="1569998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665</TotalTime>
  <Words>453</Words>
  <Application>Microsoft Office PowerPoint</Application>
  <PresentationFormat>Широкоэкранный</PresentationFormat>
  <Paragraphs>52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6" baseType="lpstr">
      <vt:lpstr>Arial</vt:lpstr>
      <vt:lpstr>Calibri</vt:lpstr>
      <vt:lpstr>Calibri Light</vt:lpstr>
      <vt:lpstr>Segoe UI Historic</vt:lpstr>
      <vt:lpstr>Office Theme</vt:lpstr>
      <vt:lpstr>Olha Novikova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Designing the collection  "Newest French Play"  (2003)</vt:lpstr>
      <vt:lpstr>Презентация PowerPoint</vt:lpstr>
      <vt:lpstr>Презентация PowerPoint</vt:lpstr>
      <vt:lpstr>From "The Ukrainian Vertep" series, 1991, plywood, tempera 33х54 cm</vt:lpstr>
      <vt:lpstr>Myron Retold the Red Mare's Dream, 1991, watercolor on paper, 40х47 cm</vt:lpstr>
      <vt:lpstr>The Holidays Begin (inspired by Thomas Mann's "Death in Venice"), 1992, tempera on plywood, 39х60 cm</vt:lpstr>
      <vt:lpstr>Traveler (inspired by Lina Kostenko's "Snow in Florence"), 1992, oil on plywood, 27х36 </vt:lpstr>
      <vt:lpstr>Greek Motifs, 1991, watercolor and gouache on paper, 41х59 cm</vt:lpstr>
      <vt:lpstr>Maxwell Anderson's Motifs, 1993, watercolor and gouache on paper, 24х39 cm</vt:lpstr>
      <vt:lpstr>Set design for Hoffmann's play "The Golden Pot", 2005, oil on canvas, 50х60 cm</vt:lpstr>
      <vt:lpstr>The Grandma Is Hard to Please, 2014, watercolor on paper, 37х24 cm, 37х24 cm</vt:lpstr>
      <vt:lpstr>The Dreamy Harlequin, 2015, oil on canvas, 50х50 cm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</dc:creator>
  <cp:lastModifiedBy>zamri</cp:lastModifiedBy>
  <cp:revision>68</cp:revision>
  <dcterms:created xsi:type="dcterms:W3CDTF">2022-10-08T18:40:53Z</dcterms:created>
  <dcterms:modified xsi:type="dcterms:W3CDTF">2022-10-09T07:24:52Z</dcterms:modified>
</cp:coreProperties>
</file>